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59" d="100"/>
          <a:sy n="59" d="100"/>
        </p:scale>
        <p:origin x="22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2B271-E36B-4DC4-B7B8-9D946ED964E2}"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98883-328D-4FC0-82C4-DC927DD67B1D}" type="slidenum">
              <a:rPr lang="en-US" smtClean="0"/>
              <a:t>‹#›</a:t>
            </a:fld>
            <a:endParaRPr lang="en-US"/>
          </a:p>
        </p:txBody>
      </p:sp>
    </p:spTree>
    <p:extLst>
      <p:ext uri="{BB962C8B-B14F-4D97-AF65-F5344CB8AC3E}">
        <p14:creationId xmlns:p14="http://schemas.microsoft.com/office/powerpoint/2010/main" val="420846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1pPr>
            <a:lvl2pPr eaLnBrk="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2pPr>
            <a:lvl3pPr eaLnBrk="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3pPr>
            <a:lvl4pPr eaLnBrk="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4pPr>
            <a:lvl5pPr eaLnBrk="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9pPr>
          </a:lstStyle>
          <a:p>
            <a:pPr eaLnBrk="1"/>
            <a:fld id="{82CA8FD5-08AF-4C9A-B7D4-D0DEAE0BC95D}" type="slidenum">
              <a:rPr lang="en-US" altLang="en-US">
                <a:solidFill>
                  <a:srgbClr val="000000"/>
                </a:solidFill>
                <a:latin typeface="Times New Roman" panose="02020603050405020304" pitchFamily="18" charset="0"/>
              </a:rPr>
              <a:pPr eaLnBrk="1"/>
              <a:t>2</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8714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671E7-E45F-413B-9847-B8435C310CC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134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671E7-E45F-413B-9847-B8435C310CC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136944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671E7-E45F-413B-9847-B8435C310CC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289286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671E7-E45F-413B-9847-B8435C310CC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262266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5671E7-E45F-413B-9847-B8435C310CC1}"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105798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671E7-E45F-413B-9847-B8435C310CC1}"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44882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671E7-E45F-413B-9847-B8435C310CC1}"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394084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671E7-E45F-413B-9847-B8435C310CC1}"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221854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671E7-E45F-413B-9847-B8435C310CC1}"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278456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5671E7-E45F-413B-9847-B8435C310CC1}"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365747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5671E7-E45F-413B-9847-B8435C310CC1}"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C1A02-DB40-4E12-8203-8862DC8C4707}" type="slidenum">
              <a:rPr lang="en-US" smtClean="0"/>
              <a:t>‹#›</a:t>
            </a:fld>
            <a:endParaRPr lang="en-US"/>
          </a:p>
        </p:txBody>
      </p:sp>
    </p:spTree>
    <p:extLst>
      <p:ext uri="{BB962C8B-B14F-4D97-AF65-F5344CB8AC3E}">
        <p14:creationId xmlns:p14="http://schemas.microsoft.com/office/powerpoint/2010/main" val="218167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671E7-E45F-413B-9847-B8435C310CC1}" type="datetimeFigureOut">
              <a:rPr lang="en-US" smtClean="0"/>
              <a:t>3/7/2019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C1A02-DB40-4E12-8203-8862DC8C4707}" type="slidenum">
              <a:rPr lang="en-US" smtClean="0"/>
              <a:t>‹#›</a:t>
            </a:fld>
            <a:endParaRPr lang="en-US"/>
          </a:p>
        </p:txBody>
      </p:sp>
    </p:spTree>
    <p:extLst>
      <p:ext uri="{BB962C8B-B14F-4D97-AF65-F5344CB8AC3E}">
        <p14:creationId xmlns:p14="http://schemas.microsoft.com/office/powerpoint/2010/main" val="219716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21792"/>
          </a:xfrm>
        </p:spPr>
        <p:txBody>
          <a:bodyPr>
            <a:normAutofit/>
          </a:bodyPr>
          <a:lstStyle/>
          <a:p>
            <a:r>
              <a:rPr lang="en-US" sz="2800" dirty="0" smtClean="0"/>
              <a:t>Warm up: Analyze the pictures below. What do they tell you about pre-WWII ? </a:t>
            </a:r>
            <a:endParaRPr lang="en-US" sz="2800" dirty="0"/>
          </a:p>
        </p:txBody>
      </p:sp>
      <p:pic>
        <p:nvPicPr>
          <p:cNvPr id="3" name="Picture 2"/>
          <p:cNvPicPr>
            <a:picLocks noChangeAspect="1"/>
          </p:cNvPicPr>
          <p:nvPr/>
        </p:nvPicPr>
        <p:blipFill>
          <a:blip r:embed="rId2"/>
          <a:stretch>
            <a:fillRect/>
          </a:stretch>
        </p:blipFill>
        <p:spPr>
          <a:xfrm>
            <a:off x="29147" y="621793"/>
            <a:ext cx="3786187" cy="2271712"/>
          </a:xfrm>
          <a:prstGeom prst="rect">
            <a:avLst/>
          </a:prstGeom>
        </p:spPr>
      </p:pic>
      <p:pic>
        <p:nvPicPr>
          <p:cNvPr id="8" name="Picture 7"/>
          <p:cNvPicPr>
            <a:picLocks noChangeAspect="1"/>
          </p:cNvPicPr>
          <p:nvPr/>
        </p:nvPicPr>
        <p:blipFill>
          <a:blip r:embed="rId3"/>
          <a:stretch>
            <a:fillRect/>
          </a:stretch>
        </p:blipFill>
        <p:spPr>
          <a:xfrm>
            <a:off x="418338" y="2783775"/>
            <a:ext cx="4928616" cy="4018940"/>
          </a:xfrm>
          <a:prstGeom prst="rect">
            <a:avLst/>
          </a:prstGeom>
        </p:spPr>
      </p:pic>
      <p:pic>
        <p:nvPicPr>
          <p:cNvPr id="4" name="Picture 3"/>
          <p:cNvPicPr>
            <a:picLocks noChangeAspect="1"/>
          </p:cNvPicPr>
          <p:nvPr/>
        </p:nvPicPr>
        <p:blipFill>
          <a:blip r:embed="rId4"/>
          <a:stretch>
            <a:fillRect/>
          </a:stretch>
        </p:blipFill>
        <p:spPr>
          <a:xfrm>
            <a:off x="4800600" y="469280"/>
            <a:ext cx="5967222" cy="4323965"/>
          </a:xfrm>
          <a:prstGeom prst="rect">
            <a:avLst/>
          </a:prstGeom>
        </p:spPr>
      </p:pic>
      <p:pic>
        <p:nvPicPr>
          <p:cNvPr id="7" name="Picture 6"/>
          <p:cNvPicPr>
            <a:picLocks noChangeAspect="1"/>
          </p:cNvPicPr>
          <p:nvPr/>
        </p:nvPicPr>
        <p:blipFill rotWithShape="1">
          <a:blip r:embed="rId5"/>
          <a:srcRect b="4444"/>
          <a:stretch/>
        </p:blipFill>
        <p:spPr>
          <a:xfrm>
            <a:off x="8227314" y="4147674"/>
            <a:ext cx="3840480" cy="2655041"/>
          </a:xfrm>
          <a:prstGeom prst="rect">
            <a:avLst/>
          </a:prstGeom>
        </p:spPr>
      </p:pic>
    </p:spTree>
    <p:extLst>
      <p:ext uri="{BB962C8B-B14F-4D97-AF65-F5344CB8AC3E}">
        <p14:creationId xmlns:p14="http://schemas.microsoft.com/office/powerpoint/2010/main" val="247127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3521" y="-38201"/>
            <a:ext cx="8799324" cy="679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a:buFont typeface="Times New Roman" pitchFamily="18" charset="0"/>
              <a:tabLst>
                <a:tab pos="685800" algn="l"/>
              </a:tabLst>
              <a:defRPr>
                <a:solidFill>
                  <a:schemeClr val="tx1"/>
                </a:solidFill>
                <a:latin typeface="Arial" pitchFamily="34" charset="0"/>
                <a:cs typeface="Arial Unicode MS" pitchFamily="34" charset="-128"/>
              </a:defRPr>
            </a:lvl1pPr>
            <a:lvl2pPr eaLnBrk="0">
              <a:buFont typeface="Times New Roman" pitchFamily="18" charset="0"/>
              <a:tabLst>
                <a:tab pos="685800" algn="l"/>
              </a:tabLst>
              <a:defRPr>
                <a:solidFill>
                  <a:schemeClr val="tx1"/>
                </a:solidFill>
                <a:latin typeface="Arial" pitchFamily="34" charset="0"/>
                <a:cs typeface="Arial Unicode MS" pitchFamily="34" charset="-128"/>
              </a:defRPr>
            </a:lvl2pPr>
            <a:lvl3pPr eaLnBrk="0">
              <a:buFont typeface="Times New Roman" pitchFamily="18" charset="0"/>
              <a:tabLst>
                <a:tab pos="685800" algn="l"/>
              </a:tabLst>
              <a:defRPr>
                <a:solidFill>
                  <a:schemeClr val="tx1"/>
                </a:solidFill>
                <a:latin typeface="Arial" pitchFamily="34" charset="0"/>
                <a:cs typeface="Arial Unicode MS" pitchFamily="34" charset="-128"/>
              </a:defRPr>
            </a:lvl3pPr>
            <a:lvl4pPr eaLnBrk="0">
              <a:buFont typeface="Times New Roman" pitchFamily="18" charset="0"/>
              <a:tabLst>
                <a:tab pos="685800" algn="l"/>
              </a:tabLst>
              <a:defRPr>
                <a:solidFill>
                  <a:schemeClr val="tx1"/>
                </a:solidFill>
                <a:latin typeface="Arial" pitchFamily="34" charset="0"/>
                <a:cs typeface="Arial Unicode MS" pitchFamily="34" charset="-128"/>
              </a:defRPr>
            </a:lvl4pPr>
            <a:lvl5pPr eaLnBrk="0">
              <a:buFont typeface="Times New Roman" pitchFamily="18" charset="0"/>
              <a:tabLst>
                <a:tab pos="685800" algn="l"/>
              </a:tabLst>
              <a:defRPr>
                <a:solidFill>
                  <a:schemeClr val="tx1"/>
                </a:solidFill>
                <a:latin typeface="Arial" pitchFamily="34" charset="0"/>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685800" algn="l"/>
              </a:tabLst>
              <a:defRPr>
                <a:solidFill>
                  <a:schemeClr val="tx1"/>
                </a:solidFill>
                <a:latin typeface="Arial" pitchFamily="34" charset="0"/>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685800" algn="l"/>
              </a:tabLst>
              <a:defRPr>
                <a:solidFill>
                  <a:schemeClr val="tx1"/>
                </a:solidFill>
                <a:latin typeface="Arial" pitchFamily="34" charset="0"/>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685800" algn="l"/>
              </a:tabLst>
              <a:defRPr>
                <a:solidFill>
                  <a:schemeClr val="tx1"/>
                </a:solidFill>
                <a:latin typeface="Arial" pitchFamily="34" charset="0"/>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685800" algn="l"/>
              </a:tabLst>
              <a:defRPr>
                <a:solidFill>
                  <a:schemeClr val="tx1"/>
                </a:solidFill>
                <a:latin typeface="Arial" pitchFamily="34" charset="0"/>
                <a:cs typeface="Arial Unicode MS" pitchFamily="34" charset="-128"/>
              </a:defRPr>
            </a:lvl9pPr>
          </a:lstStyle>
          <a:p>
            <a:pPr>
              <a:defRPr/>
            </a:pPr>
            <a:r>
              <a:rPr lang="en-US" altLang="en-US" sz="2540" u="sng" dirty="0">
                <a:latin typeface="Times New Roman" pitchFamily="18" charset="0"/>
              </a:rPr>
              <a:t>The Nazi-Soviet Pact Game</a:t>
            </a:r>
            <a:endParaRPr lang="en-US" altLang="en-US" sz="953" dirty="0"/>
          </a:p>
          <a:p>
            <a:pPr>
              <a:lnSpc>
                <a:spcPct val="100000"/>
              </a:lnSpc>
              <a:buClrTx/>
              <a:buSzTx/>
              <a:buFontTx/>
              <a:buNone/>
              <a:defRPr/>
            </a:pPr>
            <a:r>
              <a:rPr lang="en-US" altLang="en-US" sz="1633" dirty="0">
                <a:latin typeface="Times New Roman" pitchFamily="18" charset="0"/>
              </a:rPr>
              <a:t>You are Stalin</a:t>
            </a:r>
            <a:r>
              <a:rPr lang="en-US" altLang="en-US" sz="1633" dirty="0">
                <a:latin typeface="Arial"/>
              </a:rPr>
              <a:t>’</a:t>
            </a:r>
            <a:r>
              <a:rPr lang="en-US" altLang="en-US" sz="1633" dirty="0">
                <a:latin typeface="Times New Roman" pitchFamily="18" charset="0"/>
              </a:rPr>
              <a:t>s advisers:</a:t>
            </a:r>
            <a:endParaRPr lang="en-US" altLang="en-US" sz="998" dirty="0"/>
          </a:p>
          <a:p>
            <a:pPr>
              <a:lnSpc>
                <a:spcPct val="100000"/>
              </a:lnSpc>
              <a:buClrTx/>
              <a:buSzTx/>
              <a:buFontTx/>
              <a:buNone/>
              <a:defRPr/>
            </a:pPr>
            <a:r>
              <a:rPr lang="en-US" altLang="en-US" sz="1633" b="1" dirty="0">
                <a:latin typeface="Times New Roman" pitchFamily="18" charset="0"/>
              </a:rPr>
              <a:t/>
            </a:r>
            <a:br>
              <a:rPr lang="en-US" altLang="en-US" sz="1633" b="1" dirty="0">
                <a:latin typeface="Times New Roman" pitchFamily="18" charset="0"/>
              </a:rPr>
            </a:br>
            <a:r>
              <a:rPr lang="en-US" altLang="en-US" sz="1633" b="1" dirty="0">
                <a:latin typeface="Times New Roman" pitchFamily="18" charset="0"/>
              </a:rPr>
              <a:t>Background information</a:t>
            </a:r>
            <a:endParaRPr lang="en-US" altLang="en-US" sz="998" dirty="0"/>
          </a:p>
          <a:p>
            <a:pPr>
              <a:lnSpc>
                <a:spcPct val="100000"/>
              </a:lnSpc>
              <a:buClrTx/>
              <a:buSzTx/>
              <a:buFontTx/>
              <a:buNone/>
              <a:defRPr/>
            </a:pPr>
            <a:r>
              <a:rPr lang="en-US" altLang="en-US" sz="1633" dirty="0">
                <a:latin typeface="Times New Roman" pitchFamily="18" charset="0"/>
              </a:rPr>
              <a:t>In 1917, there was a Communist revolution which overthrew the capitalist system in Russia. You hate capitalism and dislike capitalist countries like Britain, France and America. </a:t>
            </a:r>
          </a:p>
          <a:p>
            <a:pPr>
              <a:lnSpc>
                <a:spcPct val="100000"/>
              </a:lnSpc>
              <a:buClrTx/>
              <a:buSzTx/>
              <a:buFontTx/>
              <a:buNone/>
              <a:defRPr/>
            </a:pPr>
            <a:endParaRPr lang="en-US" altLang="en-US" sz="1633" dirty="0">
              <a:latin typeface="Times New Roman" pitchFamily="18" charset="0"/>
            </a:endParaRPr>
          </a:p>
          <a:p>
            <a:pPr>
              <a:lnSpc>
                <a:spcPct val="100000"/>
              </a:lnSpc>
              <a:buClrTx/>
              <a:buSzTx/>
              <a:buFontTx/>
              <a:buNone/>
              <a:defRPr/>
            </a:pPr>
            <a:r>
              <a:rPr lang="en-US" altLang="en-US" sz="1633" dirty="0">
                <a:latin typeface="Times New Roman" pitchFamily="18" charset="0"/>
              </a:rPr>
              <a:t>They all tried to destroy your revolution, sending money and weapons to the </a:t>
            </a:r>
            <a:r>
              <a:rPr lang="en-US" altLang="en-US" sz="1633" dirty="0">
                <a:latin typeface="Arial"/>
              </a:rPr>
              <a:t>‘</a:t>
            </a:r>
            <a:r>
              <a:rPr lang="en-US" altLang="en-US" sz="1633" dirty="0">
                <a:latin typeface="Times New Roman" pitchFamily="18" charset="0"/>
              </a:rPr>
              <a:t>White troops</a:t>
            </a:r>
            <a:r>
              <a:rPr lang="en-US" altLang="en-US" sz="1633" dirty="0">
                <a:latin typeface="Arial"/>
              </a:rPr>
              <a:t>’</a:t>
            </a:r>
            <a:r>
              <a:rPr lang="en-US" altLang="en-US" sz="1633" dirty="0">
                <a:latin typeface="Times New Roman" pitchFamily="18" charset="0"/>
              </a:rPr>
              <a:t> who fought against you. It took you three years to defeat their </a:t>
            </a:r>
            <a:r>
              <a:rPr lang="en-US" altLang="en-US" sz="1633" dirty="0">
                <a:latin typeface="Arial"/>
              </a:rPr>
              <a:t>‘</a:t>
            </a:r>
            <a:r>
              <a:rPr lang="en-US" altLang="en-US" sz="1633" dirty="0">
                <a:latin typeface="Times New Roman" pitchFamily="18" charset="0"/>
              </a:rPr>
              <a:t>White</a:t>
            </a:r>
            <a:r>
              <a:rPr lang="en-US" altLang="en-US" sz="1633" dirty="0">
                <a:latin typeface="Arial"/>
              </a:rPr>
              <a:t>’</a:t>
            </a:r>
            <a:r>
              <a:rPr lang="en-US" altLang="en-US" sz="1633" dirty="0">
                <a:latin typeface="Times New Roman" pitchFamily="18" charset="0"/>
              </a:rPr>
              <a:t> army. You have never forgotten this.</a:t>
            </a:r>
            <a:endParaRPr lang="en-US" altLang="en-US" sz="998" dirty="0"/>
          </a:p>
          <a:p>
            <a:pPr>
              <a:lnSpc>
                <a:spcPct val="100000"/>
              </a:lnSpc>
              <a:buClrTx/>
              <a:buSzTx/>
              <a:buFontTx/>
              <a:buNone/>
              <a:defRPr/>
            </a:pPr>
            <a:endParaRPr lang="en-US" altLang="en-US" sz="1633" dirty="0">
              <a:latin typeface="Times New Roman" pitchFamily="18" charset="0"/>
            </a:endParaRPr>
          </a:p>
          <a:p>
            <a:pPr>
              <a:lnSpc>
                <a:spcPct val="100000"/>
              </a:lnSpc>
              <a:buClrTx/>
              <a:buSzTx/>
              <a:buFontTx/>
              <a:buNone/>
              <a:defRPr/>
            </a:pPr>
            <a:r>
              <a:rPr lang="en-US" altLang="en-US" sz="1633" dirty="0">
                <a:latin typeface="Times New Roman" pitchFamily="18" charset="0"/>
              </a:rPr>
              <a:t>The revolution and the war almost ruined </a:t>
            </a:r>
            <a:r>
              <a:rPr lang="en-US" altLang="en-US" sz="1633" dirty="0" smtClean="0">
                <a:latin typeface="Times New Roman" pitchFamily="18" charset="0"/>
              </a:rPr>
              <a:t>Russia </a:t>
            </a:r>
            <a:r>
              <a:rPr lang="en-US" altLang="en-US" sz="1633" dirty="0">
                <a:latin typeface="Times New Roman" pitchFamily="18" charset="0"/>
              </a:rPr>
              <a:t>and left you very weak. Your </a:t>
            </a:r>
            <a:r>
              <a:rPr lang="en-US" altLang="en-US" sz="1633" dirty="0">
                <a:latin typeface="Arial"/>
              </a:rPr>
              <a:t>‘</a:t>
            </a:r>
            <a:r>
              <a:rPr lang="en-US" altLang="en-US" sz="1633" dirty="0">
                <a:latin typeface="Times New Roman" pitchFamily="18" charset="0"/>
              </a:rPr>
              <a:t>Five Year Plans</a:t>
            </a:r>
            <a:r>
              <a:rPr lang="en-US" altLang="en-US" sz="1633" dirty="0">
                <a:latin typeface="Arial"/>
              </a:rPr>
              <a:t>’</a:t>
            </a:r>
            <a:r>
              <a:rPr lang="en-US" altLang="en-US" sz="1633" dirty="0">
                <a:latin typeface="Times New Roman" pitchFamily="18" charset="0"/>
              </a:rPr>
              <a:t> to improve industrialization are slowly making Russia stronger, but it is a slow process, and Russia is still weak.</a:t>
            </a:r>
          </a:p>
          <a:p>
            <a:pPr>
              <a:lnSpc>
                <a:spcPct val="100000"/>
              </a:lnSpc>
              <a:buClrTx/>
              <a:buSzTx/>
              <a:buFontTx/>
              <a:buNone/>
              <a:defRPr/>
            </a:pPr>
            <a:endParaRPr lang="en-US" altLang="en-US" sz="1633" dirty="0">
              <a:latin typeface="Times New Roman" panose="02020603050405020304" pitchFamily="18" charset="0"/>
              <a:cs typeface="Times New Roman" panose="02020603050405020304" pitchFamily="18" charset="0"/>
            </a:endParaRPr>
          </a:p>
          <a:p>
            <a:pPr>
              <a:lnSpc>
                <a:spcPct val="100000"/>
              </a:lnSpc>
              <a:buClrTx/>
              <a:buSzTx/>
              <a:buFontTx/>
              <a:buNone/>
              <a:defRPr/>
            </a:pPr>
            <a:r>
              <a:rPr lang="en-US" altLang="en-US" sz="1633" dirty="0">
                <a:latin typeface="Times New Roman" panose="02020603050405020304" pitchFamily="18" charset="0"/>
                <a:cs typeface="Times New Roman" panose="02020603050405020304" pitchFamily="18" charset="0"/>
              </a:rPr>
              <a:t>At first, the Communist revolutionaries tried to cause revolution all over the world, but after a series of failures, Stalin introduced a new policy of ‘Communism in one country’. His idea is to make Russia a strong world power first, then spread the revolution. </a:t>
            </a:r>
          </a:p>
          <a:p>
            <a:pPr>
              <a:lnSpc>
                <a:spcPct val="100000"/>
              </a:lnSpc>
              <a:buClrTx/>
              <a:buSzTx/>
              <a:buFontTx/>
              <a:buNone/>
              <a:defRPr/>
            </a:pPr>
            <a:r>
              <a:rPr lang="en-US" altLang="en-US" sz="1633" dirty="0">
                <a:latin typeface="Times New Roman" pitchFamily="18" charset="0"/>
              </a:rPr>
              <a:t/>
            </a:r>
            <a:br>
              <a:rPr lang="en-US" altLang="en-US" sz="1633" dirty="0">
                <a:latin typeface="Times New Roman" pitchFamily="18" charset="0"/>
              </a:rPr>
            </a:br>
            <a:r>
              <a:rPr lang="en-US" altLang="en-US" sz="1633" dirty="0">
                <a:latin typeface="Times New Roman" pitchFamily="18" charset="0"/>
              </a:rPr>
              <a:t>Your two BASIC foreign policies are, therefore:</a:t>
            </a:r>
            <a:endParaRPr lang="en-US" altLang="en-US" sz="998" dirty="0"/>
          </a:p>
          <a:p>
            <a:pPr>
              <a:lnSpc>
                <a:spcPct val="100000"/>
              </a:lnSpc>
              <a:buClrTx/>
              <a:buSzTx/>
              <a:buFontTx/>
              <a:buNone/>
              <a:defRPr/>
            </a:pPr>
            <a:r>
              <a:rPr lang="en-US" altLang="en-US" sz="1633" dirty="0">
                <a:latin typeface="Times New Roman" pitchFamily="18" charset="0"/>
              </a:rPr>
              <a:t>a. PEACE - so Russia can continue to grow strong (and also so Stalin can stay in power).</a:t>
            </a:r>
            <a:endParaRPr lang="en-US" altLang="en-US" sz="998" dirty="0"/>
          </a:p>
          <a:p>
            <a:pPr>
              <a:lnSpc>
                <a:spcPct val="100000"/>
              </a:lnSpc>
              <a:buClrTx/>
              <a:buSzTx/>
              <a:buFontTx/>
              <a:buNone/>
              <a:defRPr/>
            </a:pPr>
            <a:r>
              <a:rPr lang="en-US" altLang="en-US" sz="1633" dirty="0">
                <a:latin typeface="Times New Roman" pitchFamily="18" charset="0"/>
              </a:rPr>
              <a:t>b. A BUFFER ZONE of countries in between you and your enemies - especially Finland and Poland.</a:t>
            </a:r>
            <a:endParaRPr lang="en-US" altLang="en-US" sz="998" dirty="0"/>
          </a:p>
          <a:p>
            <a:pPr>
              <a:lnSpc>
                <a:spcPct val="100000"/>
              </a:lnSpc>
              <a:buClrTx/>
              <a:buSzTx/>
              <a:buFontTx/>
              <a:buNone/>
              <a:defRPr/>
            </a:pPr>
            <a:r>
              <a:rPr lang="en-US" altLang="en-US" sz="1633" dirty="0">
                <a:latin typeface="Times New Roman" pitchFamily="18" charset="0"/>
              </a:rPr>
              <a:t/>
            </a:r>
            <a:br>
              <a:rPr lang="en-US" altLang="en-US" sz="1633" dirty="0">
                <a:latin typeface="Times New Roman" pitchFamily="18" charset="0"/>
              </a:rPr>
            </a:br>
            <a:r>
              <a:rPr lang="en-US" altLang="en-US" sz="1633" dirty="0">
                <a:latin typeface="Times New Roman" pitchFamily="18" charset="0"/>
              </a:rPr>
              <a:t>You consider your main enemies to be:</a:t>
            </a:r>
            <a:endParaRPr lang="en-US" altLang="en-US" sz="998" dirty="0"/>
          </a:p>
          <a:p>
            <a:pPr>
              <a:lnSpc>
                <a:spcPct val="100000"/>
              </a:lnSpc>
              <a:buClrTx/>
              <a:buSzTx/>
              <a:buFontTx/>
              <a:buNone/>
              <a:defRPr/>
            </a:pPr>
            <a:r>
              <a:rPr lang="en-US" altLang="en-US" sz="1633" dirty="0">
                <a:latin typeface="Arial"/>
              </a:rPr>
              <a:t>•</a:t>
            </a:r>
            <a:r>
              <a:rPr lang="en-US" altLang="en-US" sz="1633" dirty="0">
                <a:latin typeface="Times New Roman" pitchFamily="18" charset="0"/>
              </a:rPr>
              <a:t>	Germany (who may attack by land) and</a:t>
            </a:r>
            <a:endParaRPr lang="en-US" altLang="en-US" sz="998" dirty="0"/>
          </a:p>
          <a:p>
            <a:pPr>
              <a:lnSpc>
                <a:spcPct val="100000"/>
              </a:lnSpc>
              <a:buClrTx/>
              <a:buSzTx/>
              <a:buFontTx/>
              <a:buNone/>
              <a:defRPr/>
            </a:pPr>
            <a:r>
              <a:rPr lang="en-US" altLang="en-US" sz="1633" dirty="0">
                <a:latin typeface="Arial"/>
              </a:rPr>
              <a:t>•</a:t>
            </a:r>
            <a:r>
              <a:rPr lang="en-US" altLang="en-US" sz="1633" dirty="0">
                <a:latin typeface="Times New Roman" pitchFamily="18" charset="0"/>
              </a:rPr>
              <a:t>	Britain (who may attack by sea).</a:t>
            </a:r>
            <a:endParaRPr lang="en-US" altLang="en-US" sz="998" dirty="0"/>
          </a:p>
          <a:p>
            <a:pPr>
              <a:lnSpc>
                <a:spcPct val="100000"/>
              </a:lnSpc>
              <a:buClrTx/>
              <a:buSzTx/>
              <a:buFontTx/>
              <a:buNone/>
              <a:defRPr/>
            </a:pPr>
            <a:r>
              <a:rPr lang="en-US" altLang="en-US" sz="1814" dirty="0">
                <a:latin typeface="Times New Roman" pitchFamily="18" charset="0"/>
              </a:rPr>
              <a:t>U</a:t>
            </a:r>
            <a:r>
              <a:rPr lang="en-US" altLang="en-US" sz="1633" dirty="0">
                <a:latin typeface="Times New Roman" pitchFamily="18" charset="0"/>
              </a:rPr>
              <a:t>ntil Hitler</a:t>
            </a:r>
            <a:r>
              <a:rPr lang="en-US" altLang="en-US" sz="1633" dirty="0">
                <a:latin typeface="Arial"/>
              </a:rPr>
              <a:t>’</a:t>
            </a:r>
            <a:r>
              <a:rPr lang="en-US" altLang="en-US" sz="1633" dirty="0">
                <a:latin typeface="Times New Roman" pitchFamily="18" charset="0"/>
              </a:rPr>
              <a:t>s takeover of power in 1933, you have DONE NOTHING.</a:t>
            </a:r>
            <a:endParaRPr lang="en-US" altLang="en-US" sz="2540" dirty="0"/>
          </a:p>
        </p:txBody>
      </p:sp>
    </p:spTree>
    <p:extLst>
      <p:ext uri="{BB962C8B-B14F-4D97-AF65-F5344CB8AC3E}">
        <p14:creationId xmlns:p14="http://schemas.microsoft.com/office/powerpoint/2010/main" val="51988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740984" y="387401"/>
            <a:ext cx="8710034" cy="615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buClrTx/>
              <a:buSzTx/>
              <a:buFontTx/>
              <a:buNone/>
              <a:defRPr/>
            </a:pPr>
            <a:r>
              <a:rPr lang="en-US" altLang="en-US" sz="2903" b="1" dirty="0">
                <a:latin typeface="Times New Roman" pitchFamily="18" charset="0"/>
                <a:cs typeface="Arial Unicode MS" pitchFamily="34" charset="-128"/>
              </a:rPr>
              <a:t>Your foreign policy options are:</a:t>
            </a:r>
          </a:p>
          <a:p>
            <a:pPr>
              <a:lnSpc>
                <a:spcPct val="100000"/>
              </a:lnSpc>
              <a:buClrTx/>
              <a:buSzTx/>
              <a:buFontTx/>
              <a:buNone/>
              <a:defRPr/>
            </a:pPr>
            <a:endParaRPr lang="en-US" altLang="en-US" sz="2903" b="1" dirty="0">
              <a:latin typeface="Times New Roman" pitchFamily="18" charset="0"/>
              <a:cs typeface="Arial Unicode MS" pitchFamily="34" charset="-128"/>
            </a:endParaRPr>
          </a:p>
          <a:p>
            <a:pPr>
              <a:lnSpc>
                <a:spcPct val="100000"/>
              </a:lnSpc>
              <a:buClrTx/>
              <a:buSzTx/>
              <a:buFontTx/>
              <a:buNone/>
              <a:defRPr/>
            </a:pPr>
            <a:endParaRPr lang="en-US" altLang="en-US" sz="1633" dirty="0">
              <a:latin typeface="Arial" charset="0"/>
              <a:cs typeface="Arial Unicode MS" pitchFamily="34" charset="-128"/>
            </a:endParaRPr>
          </a:p>
          <a:p>
            <a:pPr>
              <a:lnSpc>
                <a:spcPct val="100000"/>
              </a:lnSpc>
              <a:buClrTx/>
              <a:buSzTx/>
              <a:buFontTx/>
              <a:buNone/>
              <a:defRPr/>
            </a:pPr>
            <a:r>
              <a:rPr lang="en-US" altLang="en-US" sz="2903" b="1" dirty="0">
                <a:latin typeface="Times New Roman" pitchFamily="18" charset="0"/>
                <a:cs typeface="Arial Unicode MS" pitchFamily="34" charset="-128"/>
              </a:rPr>
              <a:t>a.	Go to war with Germany</a:t>
            </a:r>
            <a:endParaRPr lang="en-US" altLang="en-US" sz="1633" dirty="0">
              <a:latin typeface="Arial" charset="0"/>
              <a:cs typeface="Arial Unicode MS" pitchFamily="34" charset="-128"/>
            </a:endParaRPr>
          </a:p>
          <a:p>
            <a:pPr>
              <a:lnSpc>
                <a:spcPct val="100000"/>
              </a:lnSpc>
              <a:buClrTx/>
              <a:buSzTx/>
              <a:buFontTx/>
              <a:buNone/>
              <a:defRPr/>
            </a:pPr>
            <a:r>
              <a:rPr lang="en-US" altLang="en-US" sz="2903" b="1" dirty="0">
                <a:latin typeface="Times New Roman" pitchFamily="18" charset="0"/>
                <a:cs typeface="Arial Unicode MS" pitchFamily="34" charset="-128"/>
              </a:rPr>
              <a:t>b.	Offer to make an alliance with Britain</a:t>
            </a:r>
            <a:endParaRPr lang="en-US" altLang="en-US" sz="1633" dirty="0">
              <a:latin typeface="Arial" charset="0"/>
              <a:cs typeface="Arial Unicode MS" pitchFamily="34" charset="-128"/>
            </a:endParaRPr>
          </a:p>
          <a:p>
            <a:pPr>
              <a:lnSpc>
                <a:spcPct val="100000"/>
              </a:lnSpc>
              <a:buClrTx/>
              <a:buSzTx/>
              <a:buFontTx/>
              <a:buNone/>
              <a:defRPr/>
            </a:pPr>
            <a:r>
              <a:rPr lang="en-US" altLang="en-US" sz="2903" b="1" dirty="0">
                <a:latin typeface="Times New Roman" pitchFamily="18" charset="0"/>
                <a:cs typeface="Arial Unicode MS" pitchFamily="34" charset="-128"/>
              </a:rPr>
              <a:t>c.	Join the League of Nations</a:t>
            </a:r>
            <a:endParaRPr lang="en-US" altLang="en-US" sz="1633" dirty="0">
              <a:latin typeface="Arial" charset="0"/>
              <a:cs typeface="Arial Unicode MS" pitchFamily="34" charset="-128"/>
            </a:endParaRPr>
          </a:p>
          <a:p>
            <a:pPr>
              <a:lnSpc>
                <a:spcPct val="100000"/>
              </a:lnSpc>
              <a:buClrTx/>
              <a:buSzTx/>
              <a:buFontTx/>
              <a:buNone/>
              <a:defRPr/>
            </a:pPr>
            <a:r>
              <a:rPr lang="en-US" altLang="en-US" sz="2903" b="1" dirty="0">
                <a:latin typeface="Times New Roman" pitchFamily="18" charset="0"/>
                <a:cs typeface="Arial Unicode MS" pitchFamily="34" charset="-128"/>
              </a:rPr>
              <a:t>d.	Do nothing</a:t>
            </a:r>
            <a:endParaRPr lang="en-US" altLang="en-US" sz="1633" dirty="0">
              <a:latin typeface="Arial" charset="0"/>
              <a:cs typeface="Arial Unicode MS" pitchFamily="34" charset="-128"/>
            </a:endParaRPr>
          </a:p>
          <a:p>
            <a:pPr>
              <a:lnSpc>
                <a:spcPct val="100000"/>
              </a:lnSpc>
              <a:buClrTx/>
              <a:buSzTx/>
              <a:buFontTx/>
              <a:buNone/>
              <a:defRPr/>
            </a:pPr>
            <a:r>
              <a:rPr lang="en-US" altLang="en-US" sz="2903" b="1" dirty="0">
                <a:latin typeface="Times New Roman" pitchFamily="18" charset="0"/>
                <a:cs typeface="Arial Unicode MS" pitchFamily="34" charset="-128"/>
              </a:rPr>
              <a:t>e.	Leave the League of Nations</a:t>
            </a:r>
            <a:endParaRPr lang="en-US" altLang="en-US" sz="1633" dirty="0">
              <a:latin typeface="Arial" charset="0"/>
              <a:cs typeface="Arial Unicode MS" pitchFamily="34" charset="-128"/>
            </a:endParaRPr>
          </a:p>
          <a:p>
            <a:pPr>
              <a:lnSpc>
                <a:spcPct val="100000"/>
              </a:lnSpc>
              <a:buClrTx/>
              <a:buSzTx/>
              <a:buFontTx/>
              <a:buNone/>
              <a:defRPr/>
            </a:pPr>
            <a:r>
              <a:rPr lang="en-US" altLang="en-US" sz="2903" b="1" dirty="0">
                <a:latin typeface="Times New Roman" pitchFamily="18" charset="0"/>
                <a:cs typeface="Arial Unicode MS" pitchFamily="34" charset="-128"/>
              </a:rPr>
              <a:t>f.	Offer to make an alliance with Germany</a:t>
            </a:r>
            <a:endParaRPr lang="en-US" altLang="en-US" sz="1633" dirty="0">
              <a:latin typeface="Arial" charset="0"/>
              <a:cs typeface="Arial Unicode MS" pitchFamily="34" charset="-128"/>
            </a:endParaRPr>
          </a:p>
          <a:p>
            <a:pPr marL="466618" indent="-466618">
              <a:buFontTx/>
              <a:buAutoNum type="alphaLcPeriod" startAt="7"/>
              <a:defRPr/>
            </a:pPr>
            <a:r>
              <a:rPr lang="en-US" altLang="en-US" sz="2903" b="1" dirty="0">
                <a:latin typeface="Times New Roman" pitchFamily="18" charset="0"/>
                <a:cs typeface="Arial Unicode MS" pitchFamily="34" charset="-128"/>
              </a:rPr>
              <a:t>Go to war with Britain</a:t>
            </a:r>
          </a:p>
          <a:p>
            <a:pPr marL="311079" indent="-311079">
              <a:buFontTx/>
              <a:buAutoNum type="alphaLcPeriod" startAt="7"/>
              <a:defRPr/>
            </a:pPr>
            <a:endParaRPr lang="en-US" altLang="en-US" sz="2903" b="1" dirty="0">
              <a:latin typeface="Times New Roman" pitchFamily="18" charset="0"/>
              <a:cs typeface="Arial Unicode MS" pitchFamily="34" charset="-128"/>
            </a:endParaRPr>
          </a:p>
          <a:p>
            <a:pPr marL="311079" indent="-311079">
              <a:buFontTx/>
              <a:buAutoNum type="alphaLcPeriod" startAt="7"/>
              <a:defRPr/>
            </a:pPr>
            <a:endParaRPr lang="en-US" altLang="en-US" sz="2903" b="1" dirty="0">
              <a:latin typeface="Times New Roman" pitchFamily="18" charset="0"/>
              <a:cs typeface="Arial Unicode MS" pitchFamily="34" charset="-128"/>
            </a:endParaRPr>
          </a:p>
          <a:p>
            <a:pPr>
              <a:lnSpc>
                <a:spcPct val="100000"/>
              </a:lnSpc>
              <a:buClrTx/>
              <a:buSzTx/>
              <a:defRPr/>
            </a:pPr>
            <a:r>
              <a:rPr lang="en-US" altLang="en-US" sz="2903" b="1" dirty="0">
                <a:latin typeface="Times New Roman" pitchFamily="18" charset="0"/>
                <a:cs typeface="Arial Unicode MS" pitchFamily="34" charset="-128"/>
              </a:rPr>
              <a:t>You may pick a letter twice, if the first time was incorrect. </a:t>
            </a:r>
            <a:endParaRPr lang="en-US" altLang="en-US" sz="1633" dirty="0">
              <a:latin typeface="Arial" charset="0"/>
              <a:cs typeface="Arial Unicode MS" pitchFamily="34" charset="-128"/>
            </a:endParaRPr>
          </a:p>
        </p:txBody>
      </p:sp>
    </p:spTree>
    <p:extLst>
      <p:ext uri="{BB962C8B-B14F-4D97-AF65-F5344CB8AC3E}">
        <p14:creationId xmlns:p14="http://schemas.microsoft.com/office/powerpoint/2010/main" val="257923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93703" y="-14430"/>
            <a:ext cx="11586233" cy="536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285750" indent="-285750" eaLnBrk="0">
              <a:spcBef>
                <a:spcPct val="20000"/>
              </a:spcBef>
              <a:buClr>
                <a:srgbClr val="F9F9F9"/>
              </a:buClr>
              <a:buSzPct val="65000"/>
              <a:buFont typeface="Wingdings 2" panose="05020102010507070707" pitchFamily="18" charset="2"/>
              <a:buChar char=""/>
              <a:defRPr sz="3100">
                <a:solidFill>
                  <a:schemeClr val="tx1"/>
                </a:solidFill>
                <a:latin typeface="Book Antiqua" panose="02040602050305030304" pitchFamily="18" charset="0"/>
              </a:defRPr>
            </a:lvl1pPr>
            <a:lvl2pPr marL="957263" indent="-311150" eaLnBrk="0">
              <a:spcBef>
                <a:spcPct val="20000"/>
              </a:spcBef>
              <a:buClr>
                <a:schemeClr val="tx1"/>
              </a:buClr>
              <a:buSzPct val="80000"/>
              <a:buFont typeface="Wingdings 2" panose="05020102010507070707" pitchFamily="18" charset="2"/>
              <a:buChar char=""/>
              <a:defRPr sz="2600">
                <a:solidFill>
                  <a:schemeClr val="tx1"/>
                </a:solidFill>
                <a:latin typeface="Book Antiqua" panose="02040602050305030304" pitchFamily="18" charset="0"/>
              </a:defRPr>
            </a:lvl2pPr>
            <a:lvl3pPr marL="1249363" indent="-250825" eaLnBrk="0">
              <a:spcBef>
                <a:spcPct val="20000"/>
              </a:spcBef>
              <a:buClr>
                <a:schemeClr val="tx1"/>
              </a:buClr>
              <a:buSzPct val="95000"/>
              <a:buFont typeface="Wingdings" panose="05000000000000000000" pitchFamily="2" charset="2"/>
              <a:buChar char=""/>
              <a:defRPr sz="2400">
                <a:solidFill>
                  <a:schemeClr val="tx1"/>
                </a:solidFill>
                <a:latin typeface="Book Antiqua" panose="02040602050305030304" pitchFamily="18" charset="0"/>
              </a:defRPr>
            </a:lvl3pPr>
            <a:lvl4pPr marL="1490663" indent="-200025" eaLnBrk="0">
              <a:spcBef>
                <a:spcPct val="20000"/>
              </a:spcBef>
              <a:buClr>
                <a:schemeClr val="tx1"/>
              </a:buClr>
              <a:buFont typeface="Wingdings 3" panose="05040102010807070707" pitchFamily="18" charset="2"/>
              <a:buChar char=""/>
              <a:defRPr sz="2200">
                <a:solidFill>
                  <a:schemeClr val="tx1"/>
                </a:solidFill>
                <a:latin typeface="Book Antiqua" panose="02040602050305030304" pitchFamily="18" charset="0"/>
              </a:defRPr>
            </a:lvl4pPr>
            <a:lvl5pPr marL="1703388" indent="-200025" eaLnBrk="0">
              <a:spcBef>
                <a:spcPct val="20000"/>
              </a:spcBef>
              <a:buClr>
                <a:schemeClr val="tx1"/>
              </a:buClr>
              <a:buFont typeface="Wingdings 2" panose="05020102010507070707" pitchFamily="18" charset="2"/>
              <a:buChar char=""/>
              <a:defRPr sz="2200">
                <a:solidFill>
                  <a:schemeClr val="tx1"/>
                </a:solidFill>
                <a:latin typeface="Book Antiqua" panose="02040602050305030304" pitchFamily="18" charset="0"/>
              </a:defRPr>
            </a:lvl5pPr>
            <a:lvl6pPr marL="2160588" indent="-200025" defTabSz="457200" eaLnBrk="0" fontAlgn="base" hangingPunct="0">
              <a:spcBef>
                <a:spcPct val="20000"/>
              </a:spcBef>
              <a:spcAft>
                <a:spcPct val="0"/>
              </a:spcAft>
              <a:buClr>
                <a:schemeClr val="tx1"/>
              </a:buClr>
              <a:buFont typeface="Wingdings 2" panose="05020102010507070707" pitchFamily="18" charset="2"/>
              <a:buChar char=""/>
              <a:defRPr sz="2200">
                <a:solidFill>
                  <a:schemeClr val="tx1"/>
                </a:solidFill>
                <a:latin typeface="Book Antiqua" panose="02040602050305030304" pitchFamily="18" charset="0"/>
              </a:defRPr>
            </a:lvl6pPr>
            <a:lvl7pPr marL="2617788" indent="-200025" defTabSz="457200" eaLnBrk="0" fontAlgn="base" hangingPunct="0">
              <a:spcBef>
                <a:spcPct val="20000"/>
              </a:spcBef>
              <a:spcAft>
                <a:spcPct val="0"/>
              </a:spcAft>
              <a:buClr>
                <a:schemeClr val="tx1"/>
              </a:buClr>
              <a:buFont typeface="Wingdings 2" panose="05020102010507070707" pitchFamily="18" charset="2"/>
              <a:buChar char=""/>
              <a:defRPr sz="2200">
                <a:solidFill>
                  <a:schemeClr val="tx1"/>
                </a:solidFill>
                <a:latin typeface="Book Antiqua" panose="02040602050305030304" pitchFamily="18" charset="0"/>
              </a:defRPr>
            </a:lvl7pPr>
            <a:lvl8pPr marL="3074988" indent="-200025" defTabSz="457200" eaLnBrk="0" fontAlgn="base" hangingPunct="0">
              <a:spcBef>
                <a:spcPct val="20000"/>
              </a:spcBef>
              <a:spcAft>
                <a:spcPct val="0"/>
              </a:spcAft>
              <a:buClr>
                <a:schemeClr val="tx1"/>
              </a:buClr>
              <a:buFont typeface="Wingdings 2" panose="05020102010507070707" pitchFamily="18" charset="2"/>
              <a:buChar char=""/>
              <a:defRPr sz="2200">
                <a:solidFill>
                  <a:schemeClr val="tx1"/>
                </a:solidFill>
                <a:latin typeface="Book Antiqua" panose="02040602050305030304" pitchFamily="18" charset="0"/>
              </a:defRPr>
            </a:lvl8pPr>
            <a:lvl9pPr marL="3532188" indent="-200025" defTabSz="457200" eaLnBrk="0" fontAlgn="base" hangingPunct="0">
              <a:spcBef>
                <a:spcPct val="20000"/>
              </a:spcBef>
              <a:spcAft>
                <a:spcPct val="0"/>
              </a:spcAft>
              <a:buClr>
                <a:schemeClr val="tx1"/>
              </a:buClr>
              <a:buFont typeface="Wingdings 2" panose="05020102010507070707" pitchFamily="18" charset="2"/>
              <a:buChar char=""/>
              <a:defRPr sz="2200">
                <a:solidFill>
                  <a:schemeClr val="tx1"/>
                </a:solidFill>
                <a:latin typeface="Book Antiqua" panose="02040602050305030304" pitchFamily="18" charset="0"/>
              </a:defRPr>
            </a:lvl9pPr>
          </a:lstStyle>
          <a:p>
            <a:pPr eaLnBrk="1">
              <a:spcBef>
                <a:spcPct val="0"/>
              </a:spcBef>
              <a:buClr>
                <a:srgbClr val="000000"/>
              </a:buClr>
              <a:buSzPct val="100000"/>
              <a:buFont typeface="Arial" panose="020B0604020202020204" pitchFamily="34" charset="0"/>
              <a:buChar char="•"/>
            </a:pPr>
            <a:r>
              <a:rPr lang="en-US" altLang="en-US" sz="2177" dirty="0">
                <a:latin typeface="Arial" panose="020B0604020202020204" pitchFamily="34" charset="0"/>
              </a:rPr>
              <a:t>Hitler defies Treaty of Versailles</a:t>
            </a:r>
            <a:br>
              <a:rPr lang="en-US" altLang="en-US" sz="2177" dirty="0">
                <a:latin typeface="Arial" panose="020B0604020202020204" pitchFamily="34" charset="0"/>
              </a:rPr>
            </a:br>
            <a:r>
              <a:rPr lang="en-US" altLang="en-US" sz="2177" dirty="0">
                <a:latin typeface="Arial" panose="020B0604020202020204" pitchFamily="34" charset="0"/>
              </a:rPr>
              <a:t> 		re-institutes military draft 	</a:t>
            </a:r>
            <a:br>
              <a:rPr lang="en-US" altLang="en-US" sz="2177" dirty="0">
                <a:latin typeface="Arial" panose="020B0604020202020204" pitchFamily="34" charset="0"/>
              </a:rPr>
            </a:br>
            <a:r>
              <a:rPr lang="en-US" altLang="en-US" sz="2177" dirty="0">
                <a:latin typeface="Arial" panose="020B0604020202020204" pitchFamily="34" charset="0"/>
              </a:rPr>
              <a:t>	 	reoccupation of Rhineland</a:t>
            </a:r>
            <a:br>
              <a:rPr lang="en-US" altLang="en-US" sz="2177" dirty="0">
                <a:latin typeface="Arial" panose="020B0604020202020204" pitchFamily="34" charset="0"/>
              </a:rPr>
            </a:br>
            <a:r>
              <a:rPr lang="en-US" altLang="en-US" sz="2177" dirty="0">
                <a:latin typeface="Arial" panose="020B0604020202020204" pitchFamily="34" charset="0"/>
              </a:rPr>
              <a:t>		Anschluss- union of Germany and </a:t>
            </a:r>
            <a:r>
              <a:rPr lang="en-US" altLang="en-US" sz="2177" dirty="0" smtClean="0">
                <a:latin typeface="Arial" panose="020B0604020202020204" pitchFamily="34" charset="0"/>
              </a:rPr>
              <a:t>Austria</a:t>
            </a:r>
          </a:p>
          <a:p>
            <a:pPr marL="0" indent="0" eaLnBrk="1">
              <a:spcBef>
                <a:spcPct val="0"/>
              </a:spcBef>
              <a:buClr>
                <a:srgbClr val="000000"/>
              </a:buClr>
              <a:buSzPct val="100000"/>
              <a:buNone/>
            </a:pPr>
            <a:endParaRPr lang="en-US" altLang="en-US" sz="2177" dirty="0" smtClean="0">
              <a:latin typeface="Arial" panose="020B0604020202020204" pitchFamily="34" charset="0"/>
            </a:endParaRPr>
          </a:p>
          <a:p>
            <a:pPr marL="0" indent="0" eaLnBrk="1">
              <a:spcBef>
                <a:spcPct val="0"/>
              </a:spcBef>
              <a:buClr>
                <a:srgbClr val="000000"/>
              </a:buClr>
              <a:buSzPct val="100000"/>
              <a:buNone/>
            </a:pPr>
            <a:endParaRPr lang="en-US" altLang="en-US" sz="2177" dirty="0">
              <a:latin typeface="Arial" panose="020B0604020202020204" pitchFamily="34" charset="0"/>
            </a:endParaRPr>
          </a:p>
          <a:p>
            <a:pPr eaLnBrk="1">
              <a:spcBef>
                <a:spcPct val="0"/>
              </a:spcBef>
              <a:buClr>
                <a:srgbClr val="000000"/>
              </a:buClr>
              <a:buSzPct val="100000"/>
              <a:buFont typeface="Arial" panose="020B0604020202020204" pitchFamily="34" charset="0"/>
              <a:buChar char="•"/>
            </a:pPr>
            <a:r>
              <a:rPr lang="en-US" altLang="en-US" sz="2177" dirty="0">
                <a:latin typeface="Arial" panose="020B0604020202020204" pitchFamily="34" charset="0"/>
              </a:rPr>
              <a:t>Munich Agreement 1938 </a:t>
            </a:r>
            <a:br>
              <a:rPr lang="en-US" altLang="en-US" sz="2177" dirty="0">
                <a:latin typeface="Arial" panose="020B0604020202020204" pitchFamily="34" charset="0"/>
              </a:rPr>
            </a:br>
            <a:r>
              <a:rPr lang="en-US" altLang="en-US" sz="2177" dirty="0">
                <a:latin typeface="Arial" panose="020B0604020202020204" pitchFamily="34" charset="0"/>
              </a:rPr>
              <a:t>	Germany, France, GB, &amp; Italy permit </a:t>
            </a:r>
            <a:r>
              <a:rPr lang="en-US" altLang="en-US" sz="2177" dirty="0" smtClean="0">
                <a:latin typeface="Arial" panose="020B0604020202020204" pitchFamily="34" charset="0"/>
              </a:rPr>
              <a:t>Germany </a:t>
            </a:r>
          </a:p>
          <a:p>
            <a:pPr marL="0" indent="0" eaLnBrk="1">
              <a:spcBef>
                <a:spcPct val="0"/>
              </a:spcBef>
              <a:buClr>
                <a:srgbClr val="000000"/>
              </a:buClr>
              <a:buSzPct val="100000"/>
              <a:buNone/>
            </a:pPr>
            <a:r>
              <a:rPr lang="en-US" altLang="en-US" sz="2177" dirty="0" smtClean="0">
                <a:latin typeface="Arial" panose="020B0604020202020204" pitchFamily="34" charset="0"/>
              </a:rPr>
              <a:t> 	to annex </a:t>
            </a:r>
            <a:r>
              <a:rPr lang="en-US" altLang="en-US" sz="2177" dirty="0">
                <a:latin typeface="Arial" panose="020B0604020202020204" pitchFamily="34" charset="0"/>
              </a:rPr>
              <a:t>part </a:t>
            </a:r>
            <a:r>
              <a:rPr lang="en-US" altLang="en-US" sz="2177" dirty="0" smtClean="0">
                <a:latin typeface="Arial" panose="020B0604020202020204" pitchFamily="34" charset="0"/>
              </a:rPr>
              <a:t>of Czech</a:t>
            </a:r>
          </a:p>
          <a:p>
            <a:pPr marL="0" indent="0" eaLnBrk="1">
              <a:spcBef>
                <a:spcPct val="0"/>
              </a:spcBef>
              <a:buClr>
                <a:srgbClr val="000000"/>
              </a:buClr>
              <a:buSzPct val="100000"/>
              <a:buNone/>
            </a:pPr>
            <a:endParaRPr lang="en-US" altLang="en-US" sz="2177" dirty="0">
              <a:latin typeface="Arial" panose="020B0604020202020204" pitchFamily="34" charset="0"/>
            </a:endParaRPr>
          </a:p>
          <a:p>
            <a:pPr marL="0" indent="0" eaLnBrk="1">
              <a:spcBef>
                <a:spcPct val="0"/>
              </a:spcBef>
              <a:buClr>
                <a:srgbClr val="000000"/>
              </a:buClr>
              <a:buSzPct val="100000"/>
              <a:buNone/>
            </a:pPr>
            <a:endParaRPr lang="en-US" altLang="en-US" sz="2177" dirty="0" smtClean="0">
              <a:latin typeface="Arial" panose="020B0604020202020204" pitchFamily="34" charset="0"/>
            </a:endParaRPr>
          </a:p>
          <a:p>
            <a:pPr eaLnBrk="1">
              <a:spcBef>
                <a:spcPct val="0"/>
              </a:spcBef>
              <a:buClr>
                <a:srgbClr val="000000"/>
              </a:buClr>
              <a:buSzPct val="100000"/>
              <a:buFont typeface="Arial" panose="020B0604020202020204" pitchFamily="34" charset="0"/>
              <a:buChar char="•"/>
            </a:pPr>
            <a:r>
              <a:rPr lang="en-US" altLang="en-US" sz="2177" dirty="0">
                <a:latin typeface="Arial" panose="020B0604020202020204" pitchFamily="34" charset="0"/>
                <a:cs typeface="Times New Roman" panose="02020603050405020304" pitchFamily="18" charset="0"/>
              </a:rPr>
              <a:t>1939 – Stalin/Hitler nonaggression pact</a:t>
            </a:r>
          </a:p>
          <a:p>
            <a:pPr lvl="1" eaLnBrk="1">
              <a:spcBef>
                <a:spcPct val="0"/>
              </a:spcBef>
              <a:buClr>
                <a:srgbClr val="000000"/>
              </a:buClr>
              <a:buSzPct val="45000"/>
              <a:buFont typeface="Wingdings" panose="05000000000000000000" pitchFamily="2" charset="2"/>
              <a:buChar char=""/>
            </a:pPr>
            <a:r>
              <a:rPr lang="en-US" altLang="en-US" sz="2177" dirty="0">
                <a:latin typeface="Arial" panose="020B0604020202020204" pitchFamily="34" charset="0"/>
                <a:cs typeface="Times New Roman" panose="02020603050405020304" pitchFamily="18" charset="0"/>
              </a:rPr>
              <a:t>USSR time to build military</a:t>
            </a:r>
          </a:p>
          <a:p>
            <a:pPr lvl="1" eaLnBrk="1">
              <a:spcBef>
                <a:spcPct val="0"/>
              </a:spcBef>
              <a:buClr>
                <a:srgbClr val="000000"/>
              </a:buClr>
              <a:buSzPct val="45000"/>
              <a:buFont typeface="Wingdings" panose="05000000000000000000" pitchFamily="2" charset="2"/>
              <a:buChar char=""/>
            </a:pPr>
            <a:r>
              <a:rPr lang="en-US" altLang="en-US" sz="2177" dirty="0">
                <a:latin typeface="Arial" panose="020B0604020202020204" pitchFamily="34" charset="0"/>
                <a:cs typeface="Times New Roman" panose="02020603050405020304" pitchFamily="18" charset="0"/>
              </a:rPr>
              <a:t>Germany </a:t>
            </a:r>
            <a:r>
              <a:rPr lang="en-US" altLang="en-US" sz="2177" dirty="0" smtClean="0">
                <a:latin typeface="Arial" panose="020B0604020202020204" pitchFamily="34" charset="0"/>
                <a:cs typeface="Times New Roman" panose="02020603050405020304" pitchFamily="18" charset="0"/>
              </a:rPr>
              <a:t>invades </a:t>
            </a:r>
            <a:r>
              <a:rPr lang="en-US" altLang="en-US" sz="2177" dirty="0">
                <a:latin typeface="Arial" panose="020B0604020202020204" pitchFamily="34" charset="0"/>
                <a:cs typeface="Times New Roman" panose="02020603050405020304" pitchFamily="18" charset="0"/>
              </a:rPr>
              <a:t>Poland</a:t>
            </a:r>
          </a:p>
          <a:p>
            <a:pPr lvl="1" eaLnBrk="1">
              <a:spcBef>
                <a:spcPct val="0"/>
              </a:spcBef>
              <a:buClr>
                <a:srgbClr val="000000"/>
              </a:buClr>
              <a:buSzPct val="45000"/>
              <a:buFont typeface="Wingdings" panose="05000000000000000000" pitchFamily="2" charset="2"/>
              <a:buChar char=""/>
            </a:pPr>
            <a:r>
              <a:rPr lang="en-US" altLang="en-US" sz="2177" dirty="0">
                <a:latin typeface="Arial" panose="020B0604020202020204" pitchFamily="34" charset="0"/>
                <a:cs typeface="Times New Roman" panose="02020603050405020304" pitchFamily="18" charset="0"/>
              </a:rPr>
              <a:t>1941 – falls apart when USSR is invaded by Germany</a:t>
            </a:r>
          </a:p>
          <a:p>
            <a:pPr eaLnBrk="1">
              <a:spcBef>
                <a:spcPct val="0"/>
              </a:spcBef>
              <a:buClr>
                <a:srgbClr val="000000"/>
              </a:buClr>
              <a:buSzPct val="100000"/>
              <a:buFont typeface="Arial" panose="020B0604020202020204" pitchFamily="34" charset="0"/>
              <a:buChar char="•"/>
            </a:pPr>
            <a:endParaRPr lang="en-US" altLang="en-US" sz="1633" dirty="0">
              <a:latin typeface="Arial" panose="020B0604020202020204" pitchFamily="34" charset="0"/>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856" y="86705"/>
            <a:ext cx="4857119" cy="417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518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34800" y="-6674"/>
            <a:ext cx="11578525" cy="735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r>
              <a:rPr lang="en-US" altLang="en-US" sz="2177" dirty="0"/>
              <a:t>			</a:t>
            </a:r>
            <a:r>
              <a:rPr lang="en-US" altLang="en-US" sz="2177" b="1" u="sng" dirty="0"/>
              <a:t>Germany in the European Theater</a:t>
            </a:r>
            <a:r>
              <a:rPr lang="en-US" altLang="en-US" sz="2177" u="sng" dirty="0"/>
              <a:t/>
            </a:r>
            <a:br>
              <a:rPr lang="en-US" altLang="en-US" sz="2177" u="sng" dirty="0"/>
            </a:br>
            <a:r>
              <a:rPr lang="en-US" altLang="en-US" sz="2177" dirty="0"/>
              <a:t>Economic repercussions of WWI</a:t>
            </a:r>
          </a:p>
          <a:p>
            <a:r>
              <a:rPr lang="en-US" altLang="en-US" sz="2177" dirty="0"/>
              <a:t/>
            </a:r>
            <a:br>
              <a:rPr lang="en-US" altLang="en-US" sz="2177" dirty="0"/>
            </a:br>
            <a:r>
              <a:rPr lang="en-US" altLang="en-US" sz="2177" dirty="0"/>
              <a:t>Weimar Republic - SCAPEGOAT: </a:t>
            </a:r>
            <a:br>
              <a:rPr lang="en-US" altLang="en-US" sz="2177" dirty="0"/>
            </a:br>
            <a:r>
              <a:rPr lang="en-US" altLang="en-US" sz="2177" dirty="0"/>
              <a:t> 	presidential democracy 1919-1933</a:t>
            </a:r>
            <a:br>
              <a:rPr lang="en-US" altLang="en-US" sz="2177" dirty="0"/>
            </a:br>
            <a:r>
              <a:rPr lang="en-US" altLang="en-US" sz="2177" dirty="0"/>
              <a:t>	inflation and Great Depression</a:t>
            </a:r>
          </a:p>
          <a:p>
            <a:r>
              <a:rPr lang="en-US" altLang="en-US" sz="2177" dirty="0"/>
              <a:t>	reparations owed (Treaty of Versailles)</a:t>
            </a:r>
            <a:br>
              <a:rPr lang="en-US" altLang="en-US" sz="2177" dirty="0"/>
            </a:br>
            <a:r>
              <a:rPr lang="en-US" altLang="en-US" sz="2177" dirty="0"/>
              <a:t>	re-establish border w/ USSR – POLAND</a:t>
            </a:r>
            <a:br>
              <a:rPr lang="en-US" altLang="en-US" sz="2177" dirty="0"/>
            </a:br>
            <a:r>
              <a:rPr lang="en-US" altLang="en-US" sz="2177" dirty="0"/>
              <a:t/>
            </a:r>
            <a:br>
              <a:rPr lang="en-US" altLang="en-US" sz="2177" dirty="0"/>
            </a:br>
            <a:r>
              <a:rPr lang="en-US" altLang="en-US" sz="2177" dirty="0"/>
              <a:t>Adolf Hitler rises w/ Nazi totalitarianism</a:t>
            </a:r>
            <a:br>
              <a:rPr lang="en-US" altLang="en-US" sz="2177" dirty="0"/>
            </a:br>
            <a:r>
              <a:rPr lang="en-US" altLang="en-US" sz="2177" dirty="0"/>
              <a:t>	Führer (leader) </a:t>
            </a:r>
            <a:br>
              <a:rPr lang="en-US" altLang="en-US" sz="2177" dirty="0"/>
            </a:br>
            <a:r>
              <a:rPr lang="en-US" altLang="en-US" sz="2177" dirty="0"/>
              <a:t/>
            </a:r>
            <a:br>
              <a:rPr lang="en-US" altLang="en-US" sz="2177" dirty="0"/>
            </a:br>
            <a:r>
              <a:rPr lang="en-US" altLang="en-US" sz="2177" i="1" dirty="0"/>
              <a:t>Mein </a:t>
            </a:r>
            <a:r>
              <a:rPr lang="en-US" altLang="en-US" sz="2177" i="1" dirty="0" err="1"/>
              <a:t>Kampf</a:t>
            </a:r>
            <a:r>
              <a:rPr lang="en-US" altLang="en-US" sz="2177" i="1" dirty="0"/>
              <a:t> (My Struggle</a:t>
            </a:r>
            <a:r>
              <a:rPr lang="en-US" altLang="en-US" sz="2177" dirty="0"/>
              <a:t>)</a:t>
            </a:r>
            <a:br>
              <a:rPr lang="en-US" altLang="en-US" sz="2177" dirty="0"/>
            </a:br>
            <a:r>
              <a:rPr lang="en-US" altLang="en-US" sz="2177" dirty="0"/>
              <a:t>	1923-24</a:t>
            </a:r>
            <a:br>
              <a:rPr lang="en-US" altLang="en-US" sz="2177" dirty="0"/>
            </a:br>
            <a:r>
              <a:rPr lang="en-US" altLang="en-US" sz="2177" dirty="0"/>
              <a:t>	order of humans – Germanic/Aryan as master race </a:t>
            </a:r>
            <a:r>
              <a:rPr lang="en-US" altLang="en-US" sz="2177" dirty="0">
                <a:sym typeface="Wingdings" panose="05000000000000000000" pitchFamily="2" charset="2"/>
              </a:rPr>
              <a:t> </a:t>
            </a:r>
            <a:r>
              <a:rPr lang="en-US" altLang="en-US" sz="1814" dirty="0">
                <a:sym typeface="Wingdings" panose="05000000000000000000" pitchFamily="2" charset="2"/>
              </a:rPr>
              <a:t>Jews/Slavic</a:t>
            </a:r>
            <a:r>
              <a:rPr lang="en-US" altLang="en-US" sz="1452" dirty="0">
                <a:sym typeface="Wingdings" panose="05000000000000000000" pitchFamily="2" charset="2"/>
              </a:rPr>
              <a:t>(Czech,</a:t>
            </a:r>
            <a:br>
              <a:rPr lang="en-US" altLang="en-US" sz="1452" dirty="0">
                <a:sym typeface="Wingdings" panose="05000000000000000000" pitchFamily="2" charset="2"/>
              </a:rPr>
            </a:br>
            <a:r>
              <a:rPr lang="en-US" altLang="en-US" sz="1452" dirty="0">
                <a:sym typeface="Wingdings" panose="05000000000000000000" pitchFamily="2" charset="2"/>
              </a:rPr>
              <a:t> 		Poles, Russians)</a:t>
            </a:r>
            <a:r>
              <a:rPr lang="en-US" altLang="en-US" sz="1814" dirty="0"/>
              <a:t/>
            </a:r>
            <a:br>
              <a:rPr lang="en-US" altLang="en-US" sz="1814" dirty="0"/>
            </a:br>
            <a:r>
              <a:rPr lang="en-US" altLang="en-US" sz="2177" dirty="0"/>
              <a:t/>
            </a:r>
            <a:br>
              <a:rPr lang="en-US" altLang="en-US" sz="2177" dirty="0"/>
            </a:br>
            <a:r>
              <a:rPr lang="en-US" altLang="en-US" sz="2177" dirty="0"/>
              <a:t>Nazism/ideology of fascism vs. communism and democracy</a:t>
            </a:r>
            <a:br>
              <a:rPr lang="en-US" altLang="en-US" sz="2177" dirty="0"/>
            </a:br>
            <a:r>
              <a:rPr lang="en-US" altLang="en-US" sz="2177" dirty="0"/>
              <a:t/>
            </a:r>
            <a:br>
              <a:rPr lang="en-US" altLang="en-US" sz="2177" dirty="0"/>
            </a:br>
            <a:r>
              <a:rPr lang="en-US" altLang="en-US" sz="2177" dirty="0"/>
              <a:t>Racial doctrines: anti-Semitism and anti-Bolshevism</a:t>
            </a:r>
            <a:br>
              <a:rPr lang="en-US" altLang="en-US" sz="2177" dirty="0"/>
            </a:br>
            <a:r>
              <a:rPr lang="en-US" altLang="en-US" sz="2177" dirty="0"/>
              <a:t>	       Lebensraum (living space) for the master race </a:t>
            </a:r>
            <a:r>
              <a:rPr lang="en-US" altLang="en-US" sz="2177"/>
              <a:t>(</a:t>
            </a:r>
            <a:r>
              <a:rPr lang="en-US" altLang="en-US" sz="2177" smtClean="0"/>
              <a:t>Germans) in </a:t>
            </a:r>
            <a:r>
              <a:rPr lang="en-US" altLang="en-US" sz="2177" dirty="0"/>
              <a:t>Russia </a:t>
            </a:r>
            <a:r>
              <a:rPr lang="en-US" altLang="en-US" sz="2177" dirty="0">
                <a:sym typeface="Wingdings" panose="05000000000000000000" pitchFamily="2" charset="2"/>
              </a:rPr>
              <a:t> Russians to Siberia  	</a:t>
            </a:r>
            <a:endParaRPr lang="en-US" altLang="en-US" sz="2177" dirty="0"/>
          </a:p>
        </p:txBody>
      </p:sp>
      <p:pic>
        <p:nvPicPr>
          <p:cNvPr id="12291" name="Picture 2" descr="A Poor Family in Berlin. The period between 1918 to 1933 was a time of low economic growth, mass unemployment and high inflation in Germany. All of these contributed to the support of extremist parties in Germany. The Nazis took great advantage of the sit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237" y="110892"/>
            <a:ext cx="2983993" cy="179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8002761" y="2046456"/>
            <a:ext cx="2665719" cy="106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en-US" altLang="en-US" sz="1270"/>
              <a:t>A poor family in Berlin. 1918 to 1933 time of low economic growth, mass unemployment and high inflation. Contributed to the support of extremist parties in Germany.</a:t>
            </a:r>
          </a:p>
        </p:txBody>
      </p:sp>
    </p:spTree>
    <p:extLst>
      <p:ext uri="{BB962C8B-B14F-4D97-AF65-F5344CB8AC3E}">
        <p14:creationId xmlns:p14="http://schemas.microsoft.com/office/powerpoint/2010/main" val="332169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70</Words>
  <Application>Microsoft Office PowerPoint</Application>
  <PresentationFormat>Widescreen</PresentationFormat>
  <Paragraphs>47</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Unicode MS</vt:lpstr>
      <vt:lpstr>Calibri</vt:lpstr>
      <vt:lpstr>Calibri Light</vt:lpstr>
      <vt:lpstr>Times New Roman</vt:lpstr>
      <vt:lpstr>Wingdings</vt:lpstr>
      <vt:lpstr>Wingdings 2</vt:lpstr>
      <vt:lpstr>Office Theme</vt:lpstr>
      <vt:lpstr>Warm up: Analyze the pictures below. What do they tell you about pre-WWII ?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Johnson</dc:creator>
  <cp:lastModifiedBy>Emily Johnson</cp:lastModifiedBy>
  <cp:revision>7</cp:revision>
  <dcterms:created xsi:type="dcterms:W3CDTF">2019-03-05T15:10:10Z</dcterms:created>
  <dcterms:modified xsi:type="dcterms:W3CDTF">2019-03-07T15:58:39Z</dcterms:modified>
</cp:coreProperties>
</file>