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52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lIns="45715" tIns="0" rIns="45715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53" indent="0" algn="ctr">
              <a:buNone/>
            </a:lvl2pPr>
            <a:lvl3pPr marL="914305" indent="0" algn="ctr">
              <a:buNone/>
            </a:lvl3pPr>
            <a:lvl4pPr marL="1371458" indent="0" algn="ctr">
              <a:buNone/>
            </a:lvl4pPr>
            <a:lvl5pPr marL="1828610" indent="0" algn="ctr">
              <a:buNone/>
            </a:lvl5pPr>
            <a:lvl6pPr marL="2285763" indent="0" algn="ctr">
              <a:buNone/>
            </a:lvl6pPr>
            <a:lvl7pPr marL="2742915" indent="0" algn="ctr">
              <a:buNone/>
            </a:lvl7pPr>
            <a:lvl8pPr marL="3200068" indent="0" algn="ctr">
              <a:buNone/>
            </a:lvl8pPr>
            <a:lvl9pPr marL="365722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C355E-38BC-498E-A023-9527263FC384}" type="slidenum">
              <a:rPr lang="en-US" alt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13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C0F2A-99FF-4F65-8CF5-E49C7E7CFB76}" type="slidenum">
              <a:rPr lang="en-US" alt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21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3B497-8BC8-4AC0-B101-46A86898C136}" type="slidenum">
              <a:rPr lang="en-US" alt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44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18540-370A-4C59-ABB9-199F21D80ADE}" type="slidenum">
              <a:rPr lang="en-US" alt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65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ECCD7-2E1D-41C5-BD89-5D4934FB78D9}" type="slidenum">
              <a:rPr lang="en-US" alt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6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4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5AB54-DB5D-458A-9F86-4F37923F2C21}" type="slidenum">
              <a:rPr lang="en-US" alt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018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A351A-E8D1-4B8F-A0E3-012ADF896420}" type="slidenum">
              <a:rPr lang="en-US" alt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870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3D493-4BF4-4BDA-B4EB-93DAD2BB8B91}" type="slidenum">
              <a:rPr lang="en-US" alt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11F58-089D-4D99-9FD4-0A755D5A354F}" type="slidenum">
              <a:rPr lang="en-US" alt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18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F1400-5AC1-4651-BC4D-9794BF7B439C}" type="slidenum">
              <a:rPr lang="en-US" alt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1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385C5-0BF9-46FB-976F-7170BD101388}" type="slidenum">
              <a:rPr lang="en-US" alt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8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5" rIns="45715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l" rtl="0" eaLnBrk="1" latinLnBrk="0" hangingPunct="1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5" rIns="45715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8ADC4-0DAD-4A26-B11B-DE6CED3E0E9B}" type="slidenum">
              <a:rPr lang="en-US" alt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55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6480" y="275070"/>
            <a:ext cx="8231040" cy="1142039"/>
          </a:xfrm>
          <a:prstGeom prst="rect">
            <a:avLst/>
          </a:prstGeom>
        </p:spPr>
        <p:txBody>
          <a:bodyPr vert="horz" lIns="91430" tIns="45715" rIns="91430" bIns="45715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6480" y="1600009"/>
            <a:ext cx="8231040" cy="470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6481" y="6417314"/>
            <a:ext cx="2134080" cy="364359"/>
          </a:xfrm>
          <a:prstGeom prst="rect">
            <a:avLst/>
          </a:prstGeom>
        </p:spPr>
        <p:txBody>
          <a:bodyPr vert="horz" lIns="91430" tIns="45715" rIns="91430" bIns="45715" anchor="b"/>
          <a:lstStyle>
            <a:lvl1pPr algn="l" eaLnBrk="1" latinLnBrk="0" hangingPunct="1">
              <a:buFont typeface="Times New Roman" pitchFamily="16" charset="0"/>
              <a:buNone/>
              <a:defRPr kumimoji="0" sz="1200">
                <a:solidFill>
                  <a:schemeClr val="tx1">
                    <a:shade val="50000"/>
                  </a:schemeClr>
                </a:solidFill>
                <a:ea typeface="+mn-ea"/>
                <a:cs typeface="Arial Unicode MS" charset="0"/>
              </a:defRPr>
            </a:lvl1pPr>
          </a:lstStyle>
          <a:p>
            <a:pPr defTabSz="414726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altLang="en-US">
              <a:solidFill>
                <a:prstClr val="white">
                  <a:shade val="50000"/>
                </a:prstClr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800" y="6417314"/>
            <a:ext cx="2894400" cy="364359"/>
          </a:xfrm>
          <a:prstGeom prst="rect">
            <a:avLst/>
          </a:prstGeom>
        </p:spPr>
        <p:txBody>
          <a:bodyPr vert="horz" lIns="91430" tIns="45715" rIns="91430" bIns="45715" anchor="b"/>
          <a:lstStyle>
            <a:lvl1pPr algn="ctr" eaLnBrk="1" latinLnBrk="0" hangingPunct="1">
              <a:buFont typeface="Times New Roman" pitchFamily="16" charset="0"/>
              <a:buNone/>
              <a:defRPr kumimoji="0" sz="1200">
                <a:solidFill>
                  <a:schemeClr val="tx1">
                    <a:shade val="50000"/>
                  </a:schemeClr>
                </a:solidFill>
                <a:ea typeface="+mn-ea"/>
                <a:cs typeface="Arial Unicode MS" charset="0"/>
              </a:defRPr>
            </a:lvl1pPr>
          </a:lstStyle>
          <a:p>
            <a:pPr defTabSz="414726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altLang="en-US">
              <a:solidFill>
                <a:prstClr val="white">
                  <a:shade val="50000"/>
                </a:prstClr>
              </a:solidFill>
              <a:latin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321" y="6417314"/>
            <a:ext cx="763200" cy="364359"/>
          </a:xfrm>
          <a:prstGeom prst="rect">
            <a:avLst/>
          </a:prstGeom>
        </p:spPr>
        <p:txBody>
          <a:bodyPr vert="horz" lIns="0" tIns="45715" rIns="0" bIns="45715" anchor="b"/>
          <a:lstStyle>
            <a:lvl1pPr algn="r" eaLnBrk="1" latinLnBrk="0" hangingPunct="1">
              <a:buFont typeface="Times New Roman" pitchFamily="16" charset="0"/>
              <a:buNone/>
              <a:defRPr kumimoji="0" sz="1200">
                <a:solidFill>
                  <a:schemeClr val="tx1">
                    <a:shade val="50000"/>
                  </a:schemeClr>
                </a:solidFill>
                <a:ea typeface="+mn-ea"/>
                <a:cs typeface="Arial Unicode MS" charset="0"/>
              </a:defRPr>
            </a:lvl1pPr>
          </a:lstStyle>
          <a:p>
            <a:pPr defTabSz="414726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E4083C2E-95DE-42B2-B753-FD677CDA05B7}" type="slidenum">
              <a:rPr lang="en-US" altLang="en-US">
                <a:solidFill>
                  <a:prstClr val="white">
                    <a:shade val="50000"/>
                  </a:prstClr>
                </a:solidFill>
                <a:latin typeface="Arial" charset="0"/>
              </a:rPr>
              <a:pPr defTabSz="414726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en-US" altLang="en-US">
              <a:solidFill>
                <a:prstClr val="white">
                  <a:shade val="50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2144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14726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829452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244178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6589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208" indent="-410407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33" indent="-28224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297" indent="-22752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180" indent="-18144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143" indent="-18144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09" indent="-182861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756" indent="-182861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903" indent="-182861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051" indent="-182861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3200"/>
            <a:ext cx="8231040" cy="11420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Warm up: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Copy down or review definitions: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1. </a:t>
            </a:r>
            <a:r>
              <a:rPr lang="en-US" b="0" dirty="0" smtClean="0">
                <a:effectLst/>
              </a:rPr>
              <a:t>anti-Semitism</a:t>
            </a:r>
            <a:r>
              <a:rPr lang="en-US" b="0" dirty="0">
                <a:effectLst/>
              </a:rPr>
              <a:t>: hostility and prejudice against Jews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b="0" dirty="0" smtClean="0">
                <a:effectLst/>
              </a:rPr>
              <a:t>2. scapegoat: </a:t>
            </a:r>
            <a:r>
              <a:rPr lang="en-US" b="0" dirty="0">
                <a:effectLst/>
              </a:rPr>
              <a:t>a person </a:t>
            </a:r>
            <a:r>
              <a:rPr lang="en-US" b="0" dirty="0" smtClean="0">
                <a:effectLst/>
              </a:rPr>
              <a:t>or group who </a:t>
            </a:r>
            <a:r>
              <a:rPr lang="en-US" b="0" dirty="0">
                <a:effectLst/>
              </a:rPr>
              <a:t>is blamed for the wrongdoings, mistakes, or faults of others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42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0" y="110892"/>
            <a:ext cx="9144000" cy="407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prstClr val="white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The Third Reich/Nazi State</a:t>
            </a:r>
            <a:br>
              <a:rPr lang="en-US" altLang="en-US" dirty="0">
                <a:solidFill>
                  <a:prstClr val="white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en-US" altLang="en-US" dirty="0">
                <a:solidFill>
                  <a:prstClr val="white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	Adolf Hitler as chancellor on January 30, 1933</a:t>
            </a:r>
            <a:br>
              <a:rPr lang="en-US" altLang="en-US" dirty="0">
                <a:solidFill>
                  <a:prstClr val="white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en-US" altLang="en-US" dirty="0">
                <a:solidFill>
                  <a:prstClr val="white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	No guaranteed basic rights</a:t>
            </a:r>
            <a:br>
              <a:rPr lang="en-US" altLang="en-US" dirty="0">
                <a:solidFill>
                  <a:prstClr val="white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en-US" altLang="en-US" dirty="0">
                <a:solidFill>
                  <a:prstClr val="white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		Culture, economy, education, and law controlled</a:t>
            </a:r>
            <a:br>
              <a:rPr lang="en-US" altLang="en-US" dirty="0">
                <a:solidFill>
                  <a:prstClr val="white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en-US" altLang="en-US" dirty="0">
                <a:solidFill>
                  <a:prstClr val="white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	Propaganda </a:t>
            </a:r>
            <a:br>
              <a:rPr lang="en-US" altLang="en-US" dirty="0">
                <a:solidFill>
                  <a:prstClr val="white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en-US" altLang="en-US" dirty="0">
                <a:solidFill>
                  <a:prstClr val="white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		Films, books, newspapers</a:t>
            </a:r>
            <a:br>
              <a:rPr lang="en-US" altLang="en-US" dirty="0">
                <a:solidFill>
                  <a:prstClr val="white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en-US" altLang="en-US" dirty="0">
                <a:solidFill>
                  <a:prstClr val="white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		Women bear many Aryan children</a:t>
            </a:r>
            <a:br>
              <a:rPr lang="en-US" altLang="en-US" dirty="0">
                <a:solidFill>
                  <a:prstClr val="white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en-US" altLang="en-US" dirty="0">
                <a:solidFill>
                  <a:prstClr val="white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	Gestapo (secret state police) suppressed opposition</a:t>
            </a:r>
            <a:br>
              <a:rPr lang="en-US" altLang="en-US" dirty="0">
                <a:solidFill>
                  <a:prstClr val="white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en-US" altLang="en-US" dirty="0">
                <a:solidFill>
                  <a:prstClr val="white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	1933 book burning – eliminate non-Aryan/German culture</a:t>
            </a:r>
            <a:br>
              <a:rPr lang="en-US" altLang="en-US" dirty="0">
                <a:solidFill>
                  <a:prstClr val="white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en-US" altLang="en-US" dirty="0">
                <a:solidFill>
                  <a:prstClr val="white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				25,000 university books</a:t>
            </a:r>
          </a:p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1500" dirty="0">
                <a:solidFill>
                  <a:prstClr val="white"/>
                </a:solidFill>
                <a:latin typeface="Arial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</a:p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1500" dirty="0">
              <a:solidFill>
                <a:prstClr val="white"/>
              </a:solidFill>
              <a:latin typeface="Arial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prstClr val="white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Kristallnacht (Night of Broken Glass)</a:t>
            </a:r>
            <a:br>
              <a:rPr lang="en-US" altLang="en-US" dirty="0">
                <a:solidFill>
                  <a:prstClr val="white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en-US" altLang="en-US" dirty="0">
                <a:solidFill>
                  <a:prstClr val="white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		Nov. 1938 pogrom (coordinated attacks) against Jews in Germany</a:t>
            </a:r>
            <a:br>
              <a:rPr lang="en-US" altLang="en-US" dirty="0">
                <a:solidFill>
                  <a:prstClr val="white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en-US" altLang="en-US" dirty="0">
                <a:solidFill>
                  <a:prstClr val="white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		Beginning of the Final Solution and Holocaust</a:t>
            </a:r>
            <a:br>
              <a:rPr lang="en-US" altLang="en-US" dirty="0">
                <a:solidFill>
                  <a:prstClr val="white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endParaRPr lang="en-US" altLang="en-US" sz="1400" dirty="0">
              <a:solidFill>
                <a:prstClr val="white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0" y="4012261"/>
            <a:ext cx="3332160" cy="276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3428641" y="5181664"/>
            <a:ext cx="5306400" cy="89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1400">
                <a:solidFill>
                  <a:prstClr val="white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German children read an anti-Jewish propaganda book titled DER GIFTPILZ ( "The Poisonous Mushroom"). The girl on the left holds a companion volume, the translated title of which is "Trust No Fox." </a:t>
            </a:r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840" y="364359"/>
            <a:ext cx="1494720" cy="232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17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7273" b="16162"/>
          <a:stretch/>
        </p:blipFill>
        <p:spPr>
          <a:xfrm>
            <a:off x="304800" y="152400"/>
            <a:ext cx="8587808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178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44</Words>
  <Application>Microsoft Office PowerPoint</Application>
  <PresentationFormat>On-screen Show 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Arial Unicode MS</vt:lpstr>
      <vt:lpstr>Book Antiqua</vt:lpstr>
      <vt:lpstr>Lucida Sans</vt:lpstr>
      <vt:lpstr>Times New Roman</vt:lpstr>
      <vt:lpstr>Wingdings</vt:lpstr>
      <vt:lpstr>Wingdings 2</vt:lpstr>
      <vt:lpstr>Wingdings 3</vt:lpstr>
      <vt:lpstr>Apex</vt:lpstr>
      <vt:lpstr>Warm up:  Copy down or review definitions:  1. anti-Semitism: hostility and prejudice against Jews   2. scapegoat: a person or group who is blamed for the wrongdoings, mistakes, or faults of others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Johnson</dc:creator>
  <cp:lastModifiedBy>Emily Johnson</cp:lastModifiedBy>
  <cp:revision>4</cp:revision>
  <cp:lastPrinted>2018-03-15T14:33:51Z</cp:lastPrinted>
  <dcterms:created xsi:type="dcterms:W3CDTF">2017-03-06T18:00:35Z</dcterms:created>
  <dcterms:modified xsi:type="dcterms:W3CDTF">2019-03-05T19:04:14Z</dcterms:modified>
</cp:coreProperties>
</file>